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58" r:id="rId4"/>
    <p:sldId id="259" r:id="rId5"/>
    <p:sldId id="260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5594"/>
    <a:srgbClr val="F47123"/>
    <a:srgbClr val="D9D9D9"/>
    <a:srgbClr val="DDDEEA"/>
    <a:srgbClr val="C9CCDF"/>
    <a:srgbClr val="9EA5C7"/>
    <a:srgbClr val="7885B2"/>
    <a:srgbClr val="F9A776"/>
    <a:srgbClr val="FCC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3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E475E3-D55E-46FF-9CD0-EF03C82DAF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AEEED-8250-4235-884A-C3DD6147A3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9EB3F-9045-4D48-AABA-902EFD5B793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48D33-609D-4805-BA50-82D5128D70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CB8C4-D0E6-43D4-8ED3-6C47DAF2F0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88FF6-16AB-4615-B2D8-7CD9DFD4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5309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6797A-263E-4589-9A2F-8AA29A794C5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2854B-B649-4373-A5C9-7B955A49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815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58DA-94FA-40B7-8787-9E6F0FBA5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44AEF-FD52-4A6A-B679-5AF739105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9A3DF-93CB-4040-BA30-60070068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1884-AF1D-4ACD-9256-4EF1A9F8408C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CD7D0-140F-406B-9E78-033065DD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E640-8DC8-4AA9-BB6E-2B969BED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E374-65A0-4238-971E-BAF20686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FE5AF-4AF0-4495-9604-BA6DE04E0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CAD6F-CAD0-4B68-ADDF-D308A89E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AB74-A24C-40AD-BD6C-6131D781D4AC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2D794-DD87-4A9E-8CAB-38B543C6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ABBD5-F38D-416B-937D-77B894E7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2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C97484-8E66-4586-9734-578DF43A2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7A46A-8568-44E2-8027-1B9B7BF19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249BE-0F87-44D9-8701-C4307A07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226-7C92-46BA-9686-0C03AB7AA249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97F56-A52B-4EDA-8456-62F2AD7F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69BD2-BF1C-45EC-9AA9-87F32B1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4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B446A-3153-489C-9672-A7E5C23E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344EA-54A8-4AFD-85CC-6247AD50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7ADA6-505E-48A3-BD94-64CAFC54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7105-F7D2-45E3-8D60-CF4F4200C696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FCDA2-46BD-4FCC-8610-0A5F9B9F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91EA0-5544-49A3-B7BA-7C22E99C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6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B219-830D-40A1-ACC0-5E8BF27B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2AB5D-247B-4CD9-B181-E93423980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991B6-067C-4977-B8F1-D1658583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80F-41D8-4F07-A889-EFCB2470B452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3D591-18DE-48BC-B1DB-FF94876C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4695-1637-4B4E-8A6E-731955D3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2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A71E-489B-4C50-B61E-0881AED6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24F5E-D2DD-43DC-A4E7-6C0619496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E2B86-A1C0-4223-8EEE-8EEA9144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88545-E28C-4157-A201-85FDA0A9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4297-0A09-4FA6-A71B-FED954CE12DF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9DF1F-59E3-4984-87A4-07723EC00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583D3-35B6-4962-8D1F-F19516E0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2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CED70-6F81-4C0D-BC50-61147B35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707C4-DBB6-4E67-85B1-CDA35798B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C9FAD-0AB1-406C-8115-459CDF915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EC4D6-7661-4A03-A00F-E4CD70097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A4B5A-9AAF-42C6-A28D-A62B9E538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A55C2-6C84-466D-9CA3-69C8C65E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956-8981-430E-B0FB-3688ADB5579D}" type="datetime1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A5272-75B5-490C-9C84-17E11CA42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BCCFB-C0FC-4B04-B737-AB70ADA2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6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EBC9-86D3-41D7-A831-D277BC52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E54217-5A15-43C4-8FA7-0EAFF204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BDB-DD30-43B2-8757-A41511785380}" type="datetime1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628F1-AEBD-48E3-BAC5-5A8AB79A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8F873-D22A-4A30-8AFB-01723D89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4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AC3BC-4510-4C15-81DF-D4181C59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49CF-68E7-4475-A7B5-6A7C1A2FE27A}" type="datetime1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1B4FF-A363-418A-9F4C-97E4769A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D65C7-EC40-43BF-AC54-EF99E69C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1340-6C98-4471-82F8-CC524D11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8AAE3-47F6-44B8-AF3D-5FA37CDE5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A595E-0BB2-4AB8-BF68-66C7FA065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FEB2C-7DE7-4EC7-9B1F-934E5FDF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E6A1-6D36-4E3E-AC9A-123794F158E6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E36BE-5D73-4FAD-A66B-6D1D54E0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D997F-3EF6-4868-9844-D9B37D08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5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B13F-BC8D-4109-A1B6-1AA262ECB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7C9A8-CF22-42FA-B260-15A647FBC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A4840-6139-4CCA-BD0B-B86D946AC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5E60D-0510-4B34-8E4F-64C3E68E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9A2-26C1-4729-80F3-F8CA3061A64D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B85B0-39D2-4916-A582-DF79CBA6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AEE5B-E47F-455D-8EC1-4CA3E34A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A8ADD-4652-46F8-A716-8B8BD4CE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665B1-2C5A-4D88-861D-8C08B8F4A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2832F-F011-40AC-8D43-7934CA848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336C-FAF0-4242-A02E-17F7D43C20A8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3F4BD-FEE3-4A4F-A3FF-45E729744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8816-AC75-469C-BCAD-E1F24257F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3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loridahealth.gov/statistics-and-data/e-forcse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B98C14A-B1B6-4AED-BB92-2A48CB634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624" y="453005"/>
            <a:ext cx="1400096" cy="9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38086D58-DB66-4462-83CA-7F39003EE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420" y="566570"/>
            <a:ext cx="1240172" cy="73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70E3AE3-E834-40E7-9ACA-5107DACCC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034" y="566570"/>
            <a:ext cx="647241" cy="73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9AFDB5-6787-4428-90A0-40ABE9B20FD7}"/>
              </a:ext>
            </a:extLst>
          </p:cNvPr>
          <p:cNvSpPr txBox="1"/>
          <p:nvPr/>
        </p:nvSpPr>
        <p:spPr>
          <a:xfrm>
            <a:off x="0" y="685604"/>
            <a:ext cx="2286000" cy="492443"/>
          </a:xfrm>
          <a:prstGeom prst="rect">
            <a:avLst/>
          </a:prstGeom>
          <a:solidFill>
            <a:srgbClr val="F47123"/>
          </a:solidFill>
        </p:spPr>
        <p:txBody>
          <a:bodyPr wrap="square" tIns="91440" rIns="274320" bIns="91440" rtlCol="0" anchor="ctr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Montserrat Medium" panose="00000600000000000000" pitchFamily="2" charset="0"/>
              </a:rPr>
              <a:t>AUGUST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D8F1D5-017D-4375-B12F-B98CFC61506E}"/>
              </a:ext>
            </a:extLst>
          </p:cNvPr>
          <p:cNvSpPr txBox="1"/>
          <p:nvPr/>
        </p:nvSpPr>
        <p:spPr>
          <a:xfrm>
            <a:off x="662472" y="2705725"/>
            <a:ext cx="11075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55594"/>
                </a:solidFill>
                <a:latin typeface="Montserrat Bold" panose="00000800000000000000" pitchFamily="2" charset="0"/>
              </a:rPr>
              <a:t>Florida Prescription Drug Monitoring Program (PDMP) Monthly Report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704633-D33A-4E9E-84EB-2E825E4AB64C}"/>
              </a:ext>
            </a:extLst>
          </p:cNvPr>
          <p:cNvCxnSpPr>
            <a:cxnSpLocks/>
          </p:cNvCxnSpPr>
          <p:nvPr/>
        </p:nvCxnSpPr>
        <p:spPr>
          <a:xfrm>
            <a:off x="774442" y="4488026"/>
            <a:ext cx="746448" cy="0"/>
          </a:xfrm>
          <a:prstGeom prst="line">
            <a:avLst/>
          </a:prstGeom>
          <a:ln w="25400">
            <a:solidFill>
              <a:srgbClr val="F471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3F53B36-80D9-4B0C-B7FF-03AB5AD1DD52}"/>
              </a:ext>
            </a:extLst>
          </p:cNvPr>
          <p:cNvSpPr txBox="1"/>
          <p:nvPr/>
        </p:nvSpPr>
        <p:spPr>
          <a:xfrm>
            <a:off x="662471" y="4954555"/>
            <a:ext cx="10273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Montserrat" panose="00000500000000000000" pitchFamily="2" charset="0"/>
              </a:rPr>
              <a:t>This data was obtained through the Florida Prescription Drug Monitoring Program (PDMP) known as </a:t>
            </a:r>
            <a:br>
              <a:rPr lang="en-US" sz="1800" b="0" i="0" u="none" strike="noStrike" dirty="0">
                <a:effectLst/>
                <a:latin typeface="Montserrat" panose="00000500000000000000" pitchFamily="2" charset="0"/>
              </a:rPr>
            </a:br>
            <a:r>
              <a:rPr lang="en-US" dirty="0">
                <a:latin typeface="Montserrat" panose="00000500000000000000" pitchFamily="2" charset="0"/>
              </a:rPr>
              <a:t>E-FORCSE. </a:t>
            </a:r>
            <a:r>
              <a:rPr lang="en-US" sz="1800" b="0" i="0" u="none" strike="noStrike" dirty="0">
                <a:effectLst/>
                <a:latin typeface="Montserrat" panose="00000500000000000000" pitchFamily="2" charset="0"/>
              </a:rPr>
              <a:t> PDMPs gather information on controlled substance dispensations and use. For more information, </a:t>
            </a:r>
            <a:br>
              <a:rPr lang="en-US" sz="1800" b="0" i="0" u="none" strike="noStrike" dirty="0">
                <a:effectLst/>
                <a:latin typeface="Montserrat" panose="00000500000000000000" pitchFamily="2" charset="0"/>
              </a:rPr>
            </a:br>
            <a:r>
              <a:rPr lang="en-US" sz="1800" b="0" i="0" u="none" strike="noStrike" dirty="0">
                <a:effectLst/>
                <a:latin typeface="Montserrat" panose="00000500000000000000" pitchFamily="2" charset="0"/>
              </a:rPr>
              <a:t>click </a:t>
            </a:r>
            <a:r>
              <a:rPr lang="en-US" sz="1800" b="0" i="0" u="none" strike="noStrike" dirty="0">
                <a:effectLst/>
                <a:latin typeface="Montserrat" panose="00000500000000000000" pitchFamily="2" charset="0"/>
                <a:hlinkClick r:id="rId5"/>
              </a:rPr>
              <a:t>here</a:t>
            </a:r>
            <a:r>
              <a:rPr lang="en-US" dirty="0">
                <a:latin typeface="Montserrat" panose="000005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8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B90D-3D6C-4536-94A1-10CDB345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2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4C9006C-85CE-4EF1-A7B0-23BB24B81B48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August 2021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FEA1A1D-440D-45CE-9B9E-AE1E309D4068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2016 - 2020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9DA0269-39DA-4471-ABC8-31B1E00B79A0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6254803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Prescriptions by Drug Type &amp; Year, Florida, 2016 - 2020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5266A7-F709-4587-A860-F4F0B0752D52}"/>
              </a:ext>
            </a:extLst>
          </p:cNvPr>
          <p:cNvSpPr txBox="1"/>
          <p:nvPr/>
        </p:nvSpPr>
        <p:spPr>
          <a:xfrm>
            <a:off x="5737349" y="1154460"/>
            <a:ext cx="1273051" cy="1692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72EF54-29CF-4DD4-B1C0-A81881CCF6D4}"/>
              </a:ext>
            </a:extLst>
          </p:cNvPr>
          <p:cNvSpPr txBox="1"/>
          <p:nvPr/>
        </p:nvSpPr>
        <p:spPr>
          <a:xfrm>
            <a:off x="8640439" y="1706880"/>
            <a:ext cx="3377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 algn="l">
              <a:buFont typeface="Courier New" panose="02070309020205020404" pitchFamily="49" charset="0"/>
              <a:buChar char="o"/>
            </a:pPr>
            <a:r>
              <a:rPr lang="en-US" sz="1400" b="0" i="1" u="none" strike="noStrike" dirty="0">
                <a:effectLst/>
                <a:latin typeface="Georgia" panose="02040502050405020303" pitchFamily="18" charset="0"/>
              </a:rPr>
              <a:t>The red line represents </a:t>
            </a:r>
            <a:r>
              <a:rPr lang="en-US" sz="1400" i="1" dirty="0">
                <a:latin typeface="Georgia" panose="02040502050405020303" pitchFamily="18" charset="0"/>
              </a:rPr>
              <a:t>the number of </a:t>
            </a:r>
            <a:r>
              <a:rPr lang="en-US" sz="1400" b="0" i="1" u="none" strike="noStrike" dirty="0">
                <a:effectLst/>
                <a:latin typeface="Georgia" panose="02040502050405020303" pitchFamily="18" charset="0"/>
              </a:rPr>
              <a:t>Fentanyl prescriptions.</a:t>
            </a:r>
            <a:endParaRPr lang="en-US" sz="1400" dirty="0">
              <a:effectLst/>
              <a:latin typeface="Georgia" panose="02040502050405020303" pitchFamily="18" charset="0"/>
            </a:endParaRPr>
          </a:p>
          <a:p>
            <a:pPr marL="168275" indent="-168275" algn="l">
              <a:buFont typeface="Courier New" panose="02070309020205020404" pitchFamily="49" charset="0"/>
              <a:buChar char="o"/>
            </a:pPr>
            <a:r>
              <a:rPr lang="en-US" sz="1400" b="0" i="1" u="none" strike="noStrike" dirty="0">
                <a:effectLst/>
                <a:latin typeface="Georgia" panose="02040502050405020303" pitchFamily="18" charset="0"/>
              </a:rPr>
              <a:t>The percentages indicated the percent change from the previous year.</a:t>
            </a:r>
            <a:endParaRPr lang="en-US" dirty="0"/>
          </a:p>
        </p:txBody>
      </p:sp>
      <p:pic>
        <p:nvPicPr>
          <p:cNvPr id="10" name="Picture 9" descr="Chart, bar chart&#10;&#10;Description automatically generated">
            <a:extLst>
              <a:ext uri="{FF2B5EF4-FFF2-40B4-BE49-F238E27FC236}">
                <a16:creationId xmlns:a16="http://schemas.microsoft.com/office/drawing/2014/main" id="{B9666856-42CD-438B-94E6-F85469E16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2" y="774442"/>
            <a:ext cx="8229599" cy="53988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6043851-C560-471A-B848-A947DA506838}"/>
              </a:ext>
            </a:extLst>
          </p:cNvPr>
          <p:cNvSpPr txBox="1"/>
          <p:nvPr/>
        </p:nvSpPr>
        <p:spPr>
          <a:xfrm>
            <a:off x="4232366" y="867127"/>
            <a:ext cx="10363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9326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7AF2DD-B6AF-44E3-BA44-AF184AF0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3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BBE6BC8-97E1-49F1-B21C-79C31E56E8AE}"/>
              </a:ext>
            </a:extLst>
          </p:cNvPr>
          <p:cNvSpPr txBox="1">
            <a:spLocks/>
          </p:cNvSpPr>
          <p:nvPr/>
        </p:nvSpPr>
        <p:spPr>
          <a:xfrm>
            <a:off x="-1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August 2021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7082DE6-C190-4D3D-85C8-DEF9E09CD6F5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2020 - 2021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49100AB-BB87-4066-948E-0E3E704EA3B2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6095998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Prescriptions by Drug Type &amp; Month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3F8F29-D91B-4E36-A26E-0DCE089D5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954" y="1043218"/>
            <a:ext cx="183445" cy="156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B6EC10-7481-4975-83D9-2977D6B55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5704" y="1032046"/>
            <a:ext cx="178857" cy="1676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9C0D64-B6B8-4BFD-B448-CBA63E2F87BD}"/>
              </a:ext>
            </a:extLst>
          </p:cNvPr>
          <p:cNvSpPr txBox="1"/>
          <p:nvPr/>
        </p:nvSpPr>
        <p:spPr>
          <a:xfrm>
            <a:off x="1691808" y="991767"/>
            <a:ext cx="7663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Georgia" panose="02040502050405020303" pitchFamily="18" charset="0"/>
              </a:rPr>
              <a:t>Opioids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CC1BFC-FCFB-4EBE-AF6E-677114D59925}"/>
              </a:ext>
            </a:extLst>
          </p:cNvPr>
          <p:cNvSpPr txBox="1"/>
          <p:nvPr/>
        </p:nvSpPr>
        <p:spPr>
          <a:xfrm>
            <a:off x="3849070" y="1008174"/>
            <a:ext cx="19939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Georgia" panose="02040502050405020303" pitchFamily="18" charset="0"/>
              </a:rPr>
              <a:t>Benzodiazepines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05BC62-605F-4B2B-B169-D45E2F2CDBE4}"/>
              </a:ext>
            </a:extLst>
          </p:cNvPr>
          <p:cNvSpPr txBox="1"/>
          <p:nvPr/>
        </p:nvSpPr>
        <p:spPr>
          <a:xfrm>
            <a:off x="6095997" y="991767"/>
            <a:ext cx="13104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Georgia" panose="02040502050405020303" pitchFamily="18" charset="0"/>
              </a:rPr>
              <a:t>Stimulants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AAFEB56-F665-4BA6-A297-234C517D3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8430" y="1026355"/>
            <a:ext cx="167239" cy="1733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DAC819-D1A9-46A6-820F-7882E11120F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66"/>
          <a:stretch/>
        </p:blipFill>
        <p:spPr>
          <a:xfrm>
            <a:off x="679791" y="1343387"/>
            <a:ext cx="10972517" cy="488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5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4EC25-927E-4172-9089-F6CD93E5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4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B59AF3-2D28-4006-AD30-EC7B1C23A5EF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August 2021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67D9047-2EBD-4E38-8C59-278269E180BD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2020 - 2021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020703C-D6F9-4685-9DD1-A0E2EDE5E93C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6095998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Indicators by Month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B33C295-7445-4D2C-95A5-8B1779C00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400617"/>
              </p:ext>
            </p:extLst>
          </p:nvPr>
        </p:nvGraphicFramePr>
        <p:xfrm>
          <a:off x="471373" y="1083490"/>
          <a:ext cx="11249247" cy="489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166">
                  <a:extLst>
                    <a:ext uri="{9D8B030D-6E8A-4147-A177-3AD203B41FA5}">
                      <a16:colId xmlns:a16="http://schemas.microsoft.com/office/drawing/2014/main" val="2285172849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2916023545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892940157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849281588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2954305940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669550118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1178703878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2220979949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685422292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494393812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1968586547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952795363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696800208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1344951654"/>
                    </a:ext>
                  </a:extLst>
                </a:gridCol>
              </a:tblGrid>
              <a:tr h="63646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Indicator Description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Aug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Sep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Oct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Nov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Dec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Jan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Feb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Mar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Apr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May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Jun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Jul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Aug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923888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Opioid Prescriptions</a:t>
                      </a:r>
                    </a:p>
                  </a:txBody>
                  <a:tcPr anchor="ctr" anchorCtr="1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1,014,352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1,035,679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1,069,527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993,814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1,077,712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996,456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949,026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1,073,839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1,033,558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994,788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1,047,770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1,006,395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912,996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304880"/>
                  </a:ext>
                </a:extLst>
              </a:tr>
              <a:tr h="60017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Benzodiazepine Prescriptions</a:t>
                      </a:r>
                    </a:p>
                  </a:txBody>
                  <a:tcPr anchor="ctr" anchorCtr="1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626,920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631,018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632,477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551,482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592,879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568,694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554,452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611,288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578,599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550,211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583,630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551,951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507,599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221563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Stimulant Prescriptions</a:t>
                      </a:r>
                    </a:p>
                  </a:txBody>
                  <a:tcPr anchor="ctr" anchorCtr="1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127,557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127,107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126,167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110,219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118,074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109,892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104,478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112,833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111,880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113,413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136,168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130,508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117,421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20752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Opioid Patients</a:t>
                      </a:r>
                    </a:p>
                  </a:txBody>
                  <a:tcPr anchor="ctr" anchorCtr="1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782,005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793,222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811,900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771,322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805,725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777,040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749,343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811,670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797,340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780,716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804,834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773,640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716,565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0693"/>
                  </a:ext>
                </a:extLst>
              </a:tr>
              <a:tr h="60017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Benzodiazepine Patients</a:t>
                      </a:r>
                    </a:p>
                  </a:txBody>
                  <a:tcPr anchor="ctr" anchorCtr="1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559,558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561,615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561,427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493,692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518,568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512,958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504,739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536,988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516,812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496,868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517,047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491,122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458,300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86651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Stimulant Patients</a:t>
                      </a:r>
                    </a:p>
                  </a:txBody>
                  <a:tcPr anchor="ctr" anchorCtr="1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117,207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116,253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114,828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101,720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106,600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102,183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97,638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102,183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102,613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105,092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124,078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119,126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108,442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6276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Registered Users</a:t>
                      </a:r>
                    </a:p>
                  </a:txBody>
                  <a:tcPr anchor="ctr" anchorCtr="1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132,634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134,725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136,104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137,196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138,245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139,330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140,368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141,524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142,527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143,508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145,049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146,713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148,252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477462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Patient Inquiries</a:t>
                      </a:r>
                    </a:p>
                  </a:txBody>
                  <a:tcPr anchor="ctr" anchorCtr="1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3,671,301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3,720,140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3,725,433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3,455,257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3,739,624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3,659,877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3,529,604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3,965,548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3,753,303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3,497,707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3,690,995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3,739,980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3,952,774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22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71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3BC08A-8077-4EF2-87FC-57337F16C3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1" t="5626" r="21233" b="7034"/>
          <a:stretch/>
        </p:blipFill>
        <p:spPr>
          <a:xfrm>
            <a:off x="471156" y="1500030"/>
            <a:ext cx="5537758" cy="4598463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95A7A08-1B40-40E4-9CD3-65F98BA5777A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August 2021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D8E57FF-D063-4AEA-BE86-3F95B3803F4A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7260609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Opioid Prescription Rate &amp; Percent Change by County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55B1A51-CAC7-4253-8345-47879AAAFCE4}"/>
              </a:ext>
            </a:extLst>
          </p:cNvPr>
          <p:cNvSpPr txBox="1"/>
          <p:nvPr/>
        </p:nvSpPr>
        <p:spPr>
          <a:xfrm>
            <a:off x="284420" y="985987"/>
            <a:ext cx="527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Age-Adjusted Opioid Prescription Rate by County, Florida </a:t>
            </a:r>
          </a:p>
          <a:p>
            <a:pPr algn="ctr"/>
            <a:r>
              <a:rPr lang="en-US" sz="1200" b="1" dirty="0"/>
              <a:t>August 2021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BBB3CA6-EE9F-4A46-8F60-7236678AEDF9}"/>
              </a:ext>
            </a:extLst>
          </p:cNvPr>
          <p:cNvSpPr txBox="1"/>
          <p:nvPr/>
        </p:nvSpPr>
        <p:spPr>
          <a:xfrm>
            <a:off x="6183087" y="989870"/>
            <a:ext cx="5954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Percent Change in Opioid Prescription Count by County, Florida </a:t>
            </a:r>
          </a:p>
          <a:p>
            <a:pPr algn="ctr"/>
            <a:r>
              <a:rPr lang="en-US" sz="1200" b="1" dirty="0"/>
              <a:t>Jul-Aug 2021 vs Jul-Aug 2020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F769900D-B845-455A-B7BB-A68A8A6E3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875" y="2938097"/>
            <a:ext cx="2202666" cy="9089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CF836E-0E54-4ACF-B17C-5EB5DBE1D6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206" y="3017176"/>
            <a:ext cx="1540118" cy="9508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3B65BA2-2FA8-4F1D-8D87-19D2149CEAA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4" t="6239" r="12990" b="3731"/>
          <a:stretch/>
        </p:blipFill>
        <p:spPr>
          <a:xfrm>
            <a:off x="6510677" y="1501034"/>
            <a:ext cx="5210167" cy="457599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38295EB-5730-49E9-AC77-2E9F26036B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3498" y="2999587"/>
            <a:ext cx="2220639" cy="733513"/>
          </a:xfrm>
          <a:prstGeom prst="rect">
            <a:avLst/>
          </a:prstGeom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644EC25-927E-4172-9089-F6CD93E5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5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F00D924E-E94E-4D46-8328-DD4033A8F554}"/>
              </a:ext>
            </a:extLst>
          </p:cNvPr>
          <p:cNvSpPr txBox="1">
            <a:spLocks/>
          </p:cNvSpPr>
          <p:nvPr/>
        </p:nvSpPr>
        <p:spPr>
          <a:xfrm>
            <a:off x="6103681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August 2021</a:t>
            </a:r>
          </a:p>
        </p:txBody>
      </p:sp>
    </p:spTree>
    <p:extLst>
      <p:ext uri="{BB962C8B-B14F-4D97-AF65-F5344CB8AC3E}">
        <p14:creationId xmlns:p14="http://schemas.microsoft.com/office/powerpoint/2010/main" val="147783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D690B-E5B4-4001-9603-5D0B73C298C4}"/>
              </a:ext>
            </a:extLst>
          </p:cNvPr>
          <p:cNvSpPr txBox="1">
            <a:spLocks/>
          </p:cNvSpPr>
          <p:nvPr/>
        </p:nvSpPr>
        <p:spPr>
          <a:xfrm>
            <a:off x="-2" y="-1"/>
            <a:ext cx="8569843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Opioid, Benzodiazepine &amp; Stimulant Prescriptions by Sex and Age Group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8E2B52-8DD3-4E71-B452-ACA158B83FF4}"/>
              </a:ext>
            </a:extLst>
          </p:cNvPr>
          <p:cNvSpPr txBox="1">
            <a:spLocks/>
          </p:cNvSpPr>
          <p:nvPr/>
        </p:nvSpPr>
        <p:spPr>
          <a:xfrm>
            <a:off x="6096000" y="6288833"/>
            <a:ext cx="6096000" cy="569167"/>
          </a:xfrm>
          <a:prstGeom prst="rect">
            <a:avLst/>
          </a:prstGeom>
        </p:spPr>
        <p:txBody>
          <a:bodyPr vert="horz" lIns="91440" tIns="45720" rIns="45720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6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3ED7FA7-C760-4222-9D8C-00E351C32715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August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A79C0C-BB40-4BFC-94EF-C4178B98D624}"/>
              </a:ext>
            </a:extLst>
          </p:cNvPr>
          <p:cNvSpPr txBox="1"/>
          <p:nvPr/>
        </p:nvSpPr>
        <p:spPr>
          <a:xfrm>
            <a:off x="5788404" y="2436190"/>
            <a:ext cx="126673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331DF9-E2EF-4D51-B0F1-C17CF012316A}"/>
              </a:ext>
            </a:extLst>
          </p:cNvPr>
          <p:cNvSpPr txBox="1"/>
          <p:nvPr/>
        </p:nvSpPr>
        <p:spPr>
          <a:xfrm>
            <a:off x="5625737" y="2595154"/>
            <a:ext cx="1266737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A9A25E-6708-479C-8B97-2EB26CA6C888}"/>
              </a:ext>
            </a:extLst>
          </p:cNvPr>
          <p:cNvSpPr txBox="1"/>
          <p:nvPr/>
        </p:nvSpPr>
        <p:spPr>
          <a:xfrm>
            <a:off x="5625737" y="2572329"/>
            <a:ext cx="10526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07F938-40F3-4FC4-AF07-26E6D1BCD9BD}"/>
              </a:ext>
            </a:extLst>
          </p:cNvPr>
          <p:cNvSpPr txBox="1"/>
          <p:nvPr/>
        </p:nvSpPr>
        <p:spPr>
          <a:xfrm>
            <a:off x="5585429" y="2559300"/>
            <a:ext cx="134735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C47CF99-2A5A-4466-BD4E-3218401C5552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August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696EE-424A-45E1-959B-49B8DEB8ABF9}"/>
              </a:ext>
            </a:extLst>
          </p:cNvPr>
          <p:cNvSpPr txBox="1"/>
          <p:nvPr/>
        </p:nvSpPr>
        <p:spPr>
          <a:xfrm>
            <a:off x="5585428" y="2543720"/>
            <a:ext cx="134735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763DD2-3CA6-4011-8D92-2B9F28F4B271}"/>
              </a:ext>
            </a:extLst>
          </p:cNvPr>
          <p:cNvSpPr txBox="1"/>
          <p:nvPr/>
        </p:nvSpPr>
        <p:spPr>
          <a:xfrm>
            <a:off x="5605580" y="2558388"/>
            <a:ext cx="128689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B4F2D7-4DA4-4BAC-98BE-672212EAC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97" y="774440"/>
            <a:ext cx="9769135" cy="55498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A488C6C-F274-4396-9F1B-4392B7120913}"/>
              </a:ext>
            </a:extLst>
          </p:cNvPr>
          <p:cNvSpPr txBox="1"/>
          <p:nvPr/>
        </p:nvSpPr>
        <p:spPr>
          <a:xfrm>
            <a:off x="5511567" y="2562046"/>
            <a:ext cx="154357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8698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F1450F5-4DF9-480B-B3E8-564E56EA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7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560AB0F-A9BD-43F7-B41F-C4767FB3F519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August 2021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112941A-11CE-44FD-953C-0AD43FD0B981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8218968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Appendix</a:t>
            </a:r>
            <a:endParaRPr lang="en-US" sz="1800" dirty="0">
              <a:solidFill>
                <a:srgbClr val="055594"/>
              </a:solidFill>
              <a:latin typeface="Montserrat Bold" panose="00000800000000000000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0D52EE0-584F-4963-A56C-F689D60D276E}"/>
              </a:ext>
            </a:extLst>
          </p:cNvPr>
          <p:cNvGrpSpPr/>
          <p:nvPr/>
        </p:nvGrpSpPr>
        <p:grpSpPr>
          <a:xfrm>
            <a:off x="368298" y="1327627"/>
            <a:ext cx="6851209" cy="2567903"/>
            <a:chOff x="7918690" y="1470432"/>
            <a:chExt cx="6872473" cy="25679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DF0F97-CEA5-475A-852B-67DE7016B5B5}"/>
                </a:ext>
              </a:extLst>
            </p:cNvPr>
            <p:cNvSpPr txBox="1"/>
            <p:nvPr/>
          </p:nvSpPr>
          <p:spPr>
            <a:xfrm>
              <a:off x="7918690" y="1730011"/>
              <a:ext cx="687247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200" dirty="0">
                  <a:latin typeface="Montserrat" panose="00000500000000000000" pitchFamily="2" charset="0"/>
                </a:rPr>
                <a:t>acetaminophen with codeine phosphate, acetaminophen/caffeine/dihydrocodeine bitartrate, acetaminophen/codeine phosphate, acetaminophen/hydrocodone bitartrate, acetaminophen/hydrocodone bitartrate, acetaminophen/oxycodone HCl, acetaminophen/oxycodone HCl, acetaminophen/tramadol HCl, aspirin/caffeine/dihydrocodeine bitartrate, buprenorphine, buprenorphine HCl, buprenorphine HCl/naloxone HCl, buprenorphine HCI, butalbital/acetaminophen/caffeine/codeine phosphate, butorphanol tartrate, carisoprodol/aspirin/codeine phosphate, codeine phosphate/butalbital/aspirin/caffeine, codeine sulfate, fentanyl, fentanyl citrate, hydrocodone bitartrate, hydrocodone bitartrate/acetaminophen, hydrocodone/ibuprofen, hydromorphone HCl, ibuprofen/oxycodone HCl, levorphanol tartrate, meperidine HCl, methadone HCl, morphine sulfate, morphine sulfate/naltrexone HCl, opium/belladonna alkaloids, oxycodone HCl, oxycodone HCl/acetaminophen, oxycodone HCl/aspirin, oxycodone HCl/oxycodone terephthalate/aspirin, oxycodone HCl, oxycodone myristate, oxymorphone HCl, pentazocine HCl/naloxone HCl, </a:t>
              </a:r>
              <a:r>
                <a:rPr lang="en-US" sz="1200" dirty="0" err="1">
                  <a:latin typeface="Montserrat" panose="00000500000000000000" pitchFamily="2" charset="0"/>
                </a:rPr>
                <a:t>tapentadol</a:t>
              </a:r>
              <a:r>
                <a:rPr lang="en-US" sz="1200" dirty="0">
                  <a:latin typeface="Montserrat" panose="00000500000000000000" pitchFamily="2" charset="0"/>
                </a:rPr>
                <a:t> HCl, tramadol HCl, tramadol HCl/acetaminophen, tramadol HCl.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C6F14F-9970-4CAD-B085-BFAFAC0B6268}"/>
                </a:ext>
              </a:extLst>
            </p:cNvPr>
            <p:cNvSpPr txBox="1"/>
            <p:nvPr/>
          </p:nvSpPr>
          <p:spPr>
            <a:xfrm>
              <a:off x="7918691" y="1470432"/>
              <a:ext cx="23338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55594"/>
                  </a:solidFill>
                  <a:latin typeface="Montserrat Medium" panose="00000600000000000000" pitchFamily="2" charset="0"/>
                </a:rPr>
                <a:t>Opioids Include: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0F97472-1118-45E7-A31E-B5BEBDE91EF0}"/>
              </a:ext>
            </a:extLst>
          </p:cNvPr>
          <p:cNvGrpSpPr/>
          <p:nvPr/>
        </p:nvGrpSpPr>
        <p:grpSpPr>
          <a:xfrm>
            <a:off x="7637403" y="1327627"/>
            <a:ext cx="4059004" cy="1275242"/>
            <a:chOff x="7918691" y="1470432"/>
            <a:chExt cx="4059004" cy="127524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AF2E468-7D8E-403C-A085-6E89DF23D036}"/>
                </a:ext>
              </a:extLst>
            </p:cNvPr>
            <p:cNvSpPr txBox="1"/>
            <p:nvPr/>
          </p:nvSpPr>
          <p:spPr>
            <a:xfrm>
              <a:off x="7918691" y="1730011"/>
              <a:ext cx="40590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>
                <a:spcBef>
                  <a:spcPts val="0"/>
                </a:spcBef>
                <a:spcAft>
                  <a:spcPts val="1200"/>
                </a:spcAft>
              </a:pPr>
              <a:r>
                <a:rPr lang="en-US" sz="1200" dirty="0">
                  <a:latin typeface="Montserrat" panose="00000500000000000000" pitchFamily="2" charset="0"/>
                </a:rPr>
                <a:t>alprazolam, amitriptyline HCl/chlordiazepoxide, chlordiazepoxide HCl, chlordiazepoxide/</a:t>
              </a:r>
              <a:r>
                <a:rPr lang="en-US" sz="1200" dirty="0" err="1">
                  <a:latin typeface="Montserrat" panose="00000500000000000000" pitchFamily="2" charset="0"/>
                </a:rPr>
                <a:t>clidinium</a:t>
              </a:r>
              <a:r>
                <a:rPr lang="en-US" sz="1200" dirty="0">
                  <a:latin typeface="Montserrat" panose="00000500000000000000" pitchFamily="2" charset="0"/>
                </a:rPr>
                <a:t> bromide, clobazam, clonazepam, clonazepam, clorazepate dipotassium,  diazepam, </a:t>
              </a:r>
              <a:r>
                <a:rPr lang="en-US" sz="1200" dirty="0" err="1">
                  <a:latin typeface="Montserrat" panose="00000500000000000000" pitchFamily="2" charset="0"/>
                </a:rPr>
                <a:t>estazolam</a:t>
              </a:r>
              <a:r>
                <a:rPr lang="en-US" sz="1200" dirty="0">
                  <a:latin typeface="Montserrat" panose="00000500000000000000" pitchFamily="2" charset="0"/>
                </a:rPr>
                <a:t>, flurazepam HCl, lorazepam, oxazepam, quazepam, temazepam, triazolam.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FE22D5-1545-4492-8DB3-FF2938D545BD}"/>
                </a:ext>
              </a:extLst>
            </p:cNvPr>
            <p:cNvSpPr txBox="1"/>
            <p:nvPr/>
          </p:nvSpPr>
          <p:spPr>
            <a:xfrm>
              <a:off x="7918691" y="1470432"/>
              <a:ext cx="23338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55594"/>
                  </a:solidFill>
                  <a:latin typeface="Montserrat Medium" panose="00000600000000000000" pitchFamily="2" charset="0"/>
                </a:rPr>
                <a:t>Benzodiazepines Include: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07743FE-3E10-47FB-9F23-55A6D4464346}"/>
              </a:ext>
            </a:extLst>
          </p:cNvPr>
          <p:cNvGrpSpPr/>
          <p:nvPr/>
        </p:nvGrpSpPr>
        <p:grpSpPr>
          <a:xfrm>
            <a:off x="7637403" y="3057535"/>
            <a:ext cx="4186298" cy="1275242"/>
            <a:chOff x="7918691" y="1470432"/>
            <a:chExt cx="4186298" cy="127524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F371B58-684D-4FF8-B2F9-F0FFC0BDAD6A}"/>
                </a:ext>
              </a:extLst>
            </p:cNvPr>
            <p:cNvSpPr txBox="1"/>
            <p:nvPr/>
          </p:nvSpPr>
          <p:spPr>
            <a:xfrm>
              <a:off x="7918691" y="1730011"/>
              <a:ext cx="41862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>
                <a:spcBef>
                  <a:spcPts val="0"/>
                </a:spcBef>
                <a:spcAft>
                  <a:spcPts val="1200"/>
                </a:spcAft>
              </a:pPr>
              <a:r>
                <a:rPr lang="en-US" sz="1200" dirty="0">
                  <a:latin typeface="Montserrat" panose="00000500000000000000" pitchFamily="2" charset="0"/>
                </a:rPr>
                <a:t>amphetamine, amphetamine sulfate, dexmethylphenidate HCl, dextroamphetamine </a:t>
              </a:r>
              <a:br>
                <a:rPr lang="en-US" sz="1200" dirty="0">
                  <a:latin typeface="Montserrat" panose="00000500000000000000" pitchFamily="2" charset="0"/>
                </a:rPr>
              </a:br>
              <a:r>
                <a:rPr lang="en-US" sz="1200" dirty="0" err="1">
                  <a:latin typeface="Montserrat" panose="00000500000000000000" pitchFamily="2" charset="0"/>
                </a:rPr>
                <a:t>sulf</a:t>
              </a:r>
              <a:r>
                <a:rPr lang="en-US" sz="1200" dirty="0">
                  <a:latin typeface="Montserrat" panose="00000500000000000000" pitchFamily="2" charset="0"/>
                </a:rPr>
                <a:t>-saccharate/amphetamine </a:t>
              </a:r>
              <a:r>
                <a:rPr lang="en-US" sz="1200" dirty="0" err="1">
                  <a:latin typeface="Montserrat" panose="00000500000000000000" pitchFamily="2" charset="0"/>
                </a:rPr>
                <a:t>sulf</a:t>
              </a:r>
              <a:r>
                <a:rPr lang="en-US" sz="1200" dirty="0">
                  <a:latin typeface="Montserrat" panose="00000500000000000000" pitchFamily="2" charset="0"/>
                </a:rPr>
                <a:t>-aspartate, dextroamphetamine sulfate, </a:t>
              </a:r>
              <a:r>
                <a:rPr lang="en-US" sz="1200" dirty="0" err="1">
                  <a:latin typeface="Montserrat" panose="00000500000000000000" pitchFamily="2" charset="0"/>
                </a:rPr>
                <a:t>lisdexamfetamine</a:t>
              </a:r>
              <a:r>
                <a:rPr lang="en-US" sz="1200" dirty="0">
                  <a:latin typeface="Montserrat" panose="00000500000000000000" pitchFamily="2" charset="0"/>
                </a:rPr>
                <a:t> </a:t>
              </a:r>
              <a:r>
                <a:rPr lang="en-US" sz="1200" dirty="0" err="1">
                  <a:latin typeface="Montserrat" panose="00000500000000000000" pitchFamily="2" charset="0"/>
                </a:rPr>
                <a:t>dimesylate</a:t>
              </a:r>
              <a:r>
                <a:rPr lang="en-US" sz="1200" dirty="0">
                  <a:latin typeface="Montserrat" panose="00000500000000000000" pitchFamily="2" charset="0"/>
                </a:rPr>
                <a:t>, methylphenidate, methylphenidate HCl.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A17A6C-3C58-447B-B7F1-623A87415CE5}"/>
                </a:ext>
              </a:extLst>
            </p:cNvPr>
            <p:cNvSpPr txBox="1"/>
            <p:nvPr/>
          </p:nvSpPr>
          <p:spPr>
            <a:xfrm>
              <a:off x="7918691" y="1470432"/>
              <a:ext cx="2333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55594"/>
                  </a:solidFill>
                  <a:latin typeface="Montserrat Medium" panose="00000600000000000000" pitchFamily="2" charset="0"/>
                </a:rPr>
                <a:t>Stimulants Include: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A1FB1B5-8775-4451-9FBB-6F58A8591C21}"/>
              </a:ext>
            </a:extLst>
          </p:cNvPr>
          <p:cNvSpPr txBox="1"/>
          <p:nvPr/>
        </p:nvSpPr>
        <p:spPr>
          <a:xfrm>
            <a:off x="368298" y="4935426"/>
            <a:ext cx="85843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Montserrat" panose="00000500000000000000" pitchFamily="2" charset="0"/>
              </a:rPr>
              <a:t>Patients who live in Florida and whose age is greater than or equal to 18 were included in this monthly report. </a:t>
            </a:r>
            <a:br>
              <a:rPr lang="en-US" sz="1200" dirty="0">
                <a:latin typeface="Montserrat" panose="00000500000000000000" pitchFamily="2" charset="0"/>
              </a:rPr>
            </a:br>
            <a:r>
              <a:rPr lang="en-US" sz="1200" dirty="0">
                <a:latin typeface="Montserrat" panose="00000500000000000000" pitchFamily="2" charset="0"/>
              </a:rPr>
              <a:t>Controlled substance drug schedule was set to II-V.</a:t>
            </a: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Montserrat" panose="00000500000000000000" pitchFamily="2" charset="0"/>
              </a:rPr>
              <a:t>Data extraction date: 9/3/2021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5EA1991-4A79-41D1-BBF2-92079411E17E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August 2021</a:t>
            </a:r>
          </a:p>
        </p:txBody>
      </p:sp>
    </p:spTree>
    <p:extLst>
      <p:ext uri="{BB962C8B-B14F-4D97-AF65-F5344CB8AC3E}">
        <p14:creationId xmlns:p14="http://schemas.microsoft.com/office/powerpoint/2010/main" val="4079368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712</Words>
  <Application>Microsoft Office PowerPoint</Application>
  <PresentationFormat>Widescreen</PresentationFormat>
  <Paragraphs>170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Georgia</vt:lpstr>
      <vt:lpstr>Montserrat</vt:lpstr>
      <vt:lpstr>Montserrat Bold</vt:lpstr>
      <vt:lpstr>Montserrat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Mock</dc:creator>
  <cp:lastModifiedBy>Goldberger,Bruce A</cp:lastModifiedBy>
  <cp:revision>148</cp:revision>
  <dcterms:created xsi:type="dcterms:W3CDTF">2021-06-20T14:32:10Z</dcterms:created>
  <dcterms:modified xsi:type="dcterms:W3CDTF">2021-10-11T16:47:55Z</dcterms:modified>
</cp:coreProperties>
</file>